
<file path=[Content_Types].xml><?xml version="1.0" encoding="utf-8"?>
<Types xmlns="http://schemas.openxmlformats.org/package/2006/content-types">
  <Override PartName="/ppt/slideLayouts/slideLayout4.xml" ContentType="application/vnd.openxmlformats-officedocument.presentationml.slideLayout+xml"/>
  <Override PartName="/docProps/core.xml" ContentType="application/vnd.openxmlformats-package.core-properties+xml"/>
  <Override PartName="/ppt/slideLayouts/slideLayout6.xml" ContentType="application/vnd.openxmlformats-officedocument.presentationml.slideLayout+xml"/>
  <Default Extension="rels" ContentType="application/vnd.openxmlformats-package.relationships+xml"/>
  <Override PartName="/ppt/slides/slide5.xml" ContentType="application/vnd.openxmlformats-officedocument.presentationml.slide+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slides/slide2.xml" ContentType="application/vnd.openxmlformats-officedocument.presentationml.slide+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s/slide4.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9.xml" ContentType="application/vnd.openxmlformats-officedocument.presentationml.slideLayout+xml"/>
  <Default Extension="jpeg" ContentType="image/jpeg"/>
  <Override PartName="/ppt/presProps.xml" ContentType="application/vnd.openxmlformats-officedocument.presentationml.presProps+xml"/>
  <Override PartName="/ppt/slideLayouts/slideLayout2.xml" ContentType="application/vnd.openxmlformats-officedocument.presentationml.slideLayout+xml"/>
  <Override PartName="/ppt/presentation.xml" ContentType="application/vnd.openxmlformats-officedocument.presentationml.presentation.main+xml"/>
  <Default Extension="bin" ContentType="application/vnd.openxmlformats-officedocument.presentationml.printerSettings"/>
  <Override PartName="/ppt/slides/slide1.xml" ContentType="application/vnd.openxmlformats-officedocument.presentationml.slide+xml"/>
  <Override PartName="/ppt/slideLayouts/slideLayout10.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4" d="100"/>
          <a:sy n="84" d="100"/>
        </p:scale>
        <p:origin x="-184"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1ECAB39-C063-4559-945E-453A723A58AB}" type="datetimeFigureOut">
              <a:rPr lang="en-US" smtClean="0"/>
              <a:pPr/>
              <a:t>8/24/11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13849EF-4C3D-4D26-970C-5F7BA3D9023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ECAB39-C063-4559-945E-453A723A58AB}" type="datetimeFigureOut">
              <a:rPr lang="en-US" smtClean="0"/>
              <a:pPr/>
              <a:t>8/24/11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3849EF-4C3D-4D26-970C-5F7BA3D902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ECAB39-C063-4559-945E-453A723A58AB}" type="datetimeFigureOut">
              <a:rPr lang="en-US" smtClean="0"/>
              <a:pPr/>
              <a:t>8/24/11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3849EF-4C3D-4D26-970C-5F7BA3D902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ECAB39-C063-4559-945E-453A723A58AB}" type="datetimeFigureOut">
              <a:rPr lang="en-US" smtClean="0"/>
              <a:pPr/>
              <a:t>8/24/11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3849EF-4C3D-4D26-970C-5F7BA3D902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1ECAB39-C063-4559-945E-453A723A58AB}" type="datetimeFigureOut">
              <a:rPr lang="en-US" smtClean="0"/>
              <a:pPr/>
              <a:t>8/24/11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3849EF-4C3D-4D26-970C-5F7BA3D9023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ECAB39-C063-4559-945E-453A723A58AB}" type="datetimeFigureOut">
              <a:rPr lang="en-US" smtClean="0"/>
              <a:pPr/>
              <a:t>8/24/11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3849EF-4C3D-4D26-970C-5F7BA3D902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1ECAB39-C063-4559-945E-453A723A58AB}" type="datetimeFigureOut">
              <a:rPr lang="en-US" smtClean="0"/>
              <a:pPr/>
              <a:t>8/24/11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3849EF-4C3D-4D26-970C-5F7BA3D902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1ECAB39-C063-4559-945E-453A723A58AB}" type="datetimeFigureOut">
              <a:rPr lang="en-US" smtClean="0"/>
              <a:pPr/>
              <a:t>8/24/11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3849EF-4C3D-4D26-970C-5F7BA3D90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ECAB39-C063-4559-945E-453A723A58AB}" type="datetimeFigureOut">
              <a:rPr lang="en-US" smtClean="0"/>
              <a:pPr/>
              <a:t>8/24/11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3849EF-4C3D-4D26-970C-5F7BA3D902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ECAB39-C063-4559-945E-453A723A58AB}" type="datetimeFigureOut">
              <a:rPr lang="en-US" smtClean="0"/>
              <a:pPr/>
              <a:t>8/24/11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3849EF-4C3D-4D26-970C-5F7BA3D902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1ECAB39-C063-4559-945E-453A723A58AB}" type="datetimeFigureOut">
              <a:rPr lang="en-US" smtClean="0"/>
              <a:pPr/>
              <a:t>8/24/11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13849EF-4C3D-4D26-970C-5F7BA3D9023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ECAB39-C063-4559-945E-453A723A58AB}" type="datetimeFigureOut">
              <a:rPr lang="en-US" smtClean="0"/>
              <a:pPr/>
              <a:t>8/24/11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13849EF-4C3D-4D26-970C-5F7BA3D9023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130425"/>
            <a:ext cx="8153400" cy="1470025"/>
          </a:xfrm>
        </p:spPr>
        <p:txBody>
          <a:bodyPr>
            <a:normAutofit fontScale="90000"/>
          </a:bodyPr>
          <a:lstStyle/>
          <a:p>
            <a:r>
              <a:rPr lang="en-US" sz="5500" b="1" dirty="0" smtClean="0">
                <a:latin typeface="AR CHRISTY" pitchFamily="2" charset="0"/>
              </a:rPr>
              <a:t>The Decision Making Process</a:t>
            </a:r>
            <a:endParaRPr lang="en-US" sz="5500" b="1" dirty="0">
              <a:latin typeface="AR CHRISTY" pitchFamily="2" charset="0"/>
            </a:endParaRPr>
          </a:p>
        </p:txBody>
      </p:sp>
      <p:sp>
        <p:nvSpPr>
          <p:cNvPr id="3" name="Subtitle 2"/>
          <p:cNvSpPr>
            <a:spLocks noGrp="1"/>
          </p:cNvSpPr>
          <p:nvPr>
            <p:ph type="subTitle" idx="1"/>
          </p:nvPr>
        </p:nvSpPr>
        <p:spPr>
          <a:xfrm>
            <a:off x="1143000" y="3657600"/>
            <a:ext cx="7772400" cy="1752600"/>
          </a:xfrm>
        </p:spPr>
        <p:txBody>
          <a:bodyPr>
            <a:normAutofit/>
          </a:bodyPr>
          <a:lstStyle/>
          <a:p>
            <a:r>
              <a:rPr lang="en-US" sz="2400" dirty="0" smtClean="0">
                <a:effectLst>
                  <a:outerShdw blurRad="38100" dist="38100" dir="2700000" algn="tl">
                    <a:srgbClr val="000000">
                      <a:alpha val="43137"/>
                    </a:srgbClr>
                  </a:outerShdw>
                </a:effectLst>
                <a:latin typeface="Book Antiqua" pitchFamily="18" charset="0"/>
              </a:rPr>
              <a:t>A way for individuals and businesses</a:t>
            </a:r>
          </a:p>
          <a:p>
            <a:r>
              <a:rPr lang="en-US" sz="2400" dirty="0" smtClean="0">
                <a:effectLst>
                  <a:outerShdw blurRad="38100" dist="38100" dir="2700000" algn="tl">
                    <a:srgbClr val="000000">
                      <a:alpha val="43137"/>
                    </a:srgbClr>
                  </a:outerShdw>
                </a:effectLst>
                <a:latin typeface="Book Antiqua" pitchFamily="18" charset="0"/>
              </a:rPr>
              <a:t> to make wise economic decisions</a:t>
            </a:r>
            <a:endParaRPr lang="en-US" sz="2400" dirty="0">
              <a:effectLst>
                <a:outerShdw blurRad="38100" dist="38100" dir="2700000" algn="tl">
                  <a:srgbClr val="000000">
                    <a:alpha val="43137"/>
                  </a:srgbClr>
                </a:outerShdw>
              </a:effectLst>
              <a:latin typeface="Book Antiqua"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dirty="0" smtClean="0"/>
              <a:t>What is the decision that you or the business are facing?</a:t>
            </a:r>
          </a:p>
          <a:p>
            <a:pPr marL="0" indent="0">
              <a:buNone/>
            </a:pPr>
            <a:endParaRPr lang="en-US" dirty="0" smtClean="0"/>
          </a:p>
          <a:p>
            <a:pPr marL="0" indent="0" algn="ctr">
              <a:buNone/>
            </a:pPr>
            <a:r>
              <a:rPr lang="en-US" dirty="0" smtClean="0"/>
              <a:t>If you do not identify the problem, </a:t>
            </a:r>
          </a:p>
          <a:p>
            <a:pPr marL="0" indent="0" algn="ctr">
              <a:buNone/>
            </a:pPr>
            <a:r>
              <a:rPr lang="en-US" dirty="0" smtClean="0"/>
              <a:t>you will never find a solution.</a:t>
            </a:r>
          </a:p>
          <a:p>
            <a:pPr marL="0" indent="0" algn="ctr">
              <a:buNone/>
            </a:pPr>
            <a:endParaRPr lang="en-US" dirty="0" smtClean="0"/>
          </a:p>
          <a:p>
            <a:pPr marL="0" indent="0">
              <a:buNone/>
            </a:pPr>
            <a:r>
              <a:rPr lang="en-US" sz="3600" b="1" dirty="0" smtClean="0">
                <a:solidFill>
                  <a:schemeClr val="tx2"/>
                </a:solidFill>
                <a:latin typeface="AR CHRISTY" pitchFamily="2" charset="0"/>
                <a:ea typeface="+mj-ea"/>
                <a:cs typeface="+mj-cs"/>
              </a:rPr>
              <a:t>Example:  </a:t>
            </a:r>
            <a:r>
              <a:rPr lang="en-US" dirty="0" smtClean="0"/>
              <a:t>It is dinner time and you have $15 in your wallet.  What are you going to do for dinner to maximize your satisfaction with only $15.</a:t>
            </a:r>
            <a:endParaRPr lang="en-US" dirty="0"/>
          </a:p>
        </p:txBody>
      </p:sp>
      <p:sp>
        <p:nvSpPr>
          <p:cNvPr id="4" name="Title 1"/>
          <p:cNvSpPr>
            <a:spLocks noGrp="1"/>
          </p:cNvSpPr>
          <p:nvPr>
            <p:ph type="title"/>
          </p:nvPr>
        </p:nvSpPr>
        <p:spPr/>
        <p:txBody>
          <a:bodyPr>
            <a:normAutofit/>
          </a:bodyPr>
          <a:lstStyle/>
          <a:p>
            <a:pPr algn="ctr"/>
            <a:r>
              <a:rPr lang="en-US" sz="5500" b="1" dirty="0" smtClean="0">
                <a:latin typeface="AR CHRISTY" pitchFamily="2" charset="0"/>
              </a:rPr>
              <a:t>Define the Problem</a:t>
            </a:r>
            <a:endParaRPr lang="en-US" sz="5500" b="1" dirty="0">
              <a:latin typeface="AR CHRISTY" pitchFamily="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r>
              <a:rPr lang="en-US" sz="5500" b="1" dirty="0" smtClean="0">
                <a:latin typeface="AR CHRISTY" pitchFamily="2" charset="0"/>
              </a:rPr>
              <a:t>Identify the Choices</a:t>
            </a:r>
            <a:endParaRPr lang="en-US" sz="5500" b="1" dirty="0">
              <a:latin typeface="AR CHRISTY" pitchFamily="2" charset="0"/>
            </a:endParaRPr>
          </a:p>
        </p:txBody>
      </p:sp>
      <p:sp>
        <p:nvSpPr>
          <p:cNvPr id="5" name="Content Placeholder 2"/>
          <p:cNvSpPr>
            <a:spLocks noGrp="1"/>
          </p:cNvSpPr>
          <p:nvPr>
            <p:ph idx="1"/>
          </p:nvPr>
        </p:nvSpPr>
        <p:spPr>
          <a:xfrm>
            <a:off x="457200" y="1935480"/>
            <a:ext cx="8229600" cy="4617720"/>
          </a:xfrm>
        </p:spPr>
        <p:txBody>
          <a:bodyPr>
            <a:normAutofit/>
          </a:bodyPr>
          <a:lstStyle/>
          <a:p>
            <a:pPr marL="0" indent="0" algn="ctr">
              <a:buNone/>
            </a:pPr>
            <a:r>
              <a:rPr lang="en-US" dirty="0" smtClean="0"/>
              <a:t>There could be a number of decisions that you or the business could make.  Make sure you that you include all options in the decision making process so you can make the best possible choice for you.</a:t>
            </a:r>
          </a:p>
          <a:p>
            <a:pPr marL="0" indent="0" algn="ctr">
              <a:buNone/>
            </a:pPr>
            <a:endParaRPr lang="en-US" sz="1050" dirty="0" smtClean="0"/>
          </a:p>
          <a:p>
            <a:pPr marL="0" indent="0">
              <a:buNone/>
            </a:pPr>
            <a:r>
              <a:rPr lang="en-US" sz="3600" b="1" dirty="0" smtClean="0">
                <a:solidFill>
                  <a:schemeClr val="tx2"/>
                </a:solidFill>
                <a:latin typeface="AR CHRISTY" pitchFamily="2" charset="0"/>
                <a:ea typeface="+mj-ea"/>
                <a:cs typeface="+mj-cs"/>
              </a:rPr>
              <a:t>Example:  </a:t>
            </a:r>
            <a:r>
              <a:rPr lang="en-US" dirty="0" smtClean="0"/>
              <a:t>You are ready to leave Jordan Creek Mall and you are getting hungry.  Your choices are:</a:t>
            </a:r>
          </a:p>
          <a:p>
            <a:pPr marL="0" indent="0">
              <a:buNone/>
            </a:pPr>
            <a:endParaRPr lang="en-US" sz="1200" dirty="0" smtClean="0"/>
          </a:p>
        </p:txBody>
      </p:sp>
      <p:pic>
        <p:nvPicPr>
          <p:cNvPr id="1029" name="Picture 5"/>
          <p:cNvPicPr>
            <a:picLocks noChangeAspect="1" noChangeArrowheads="1"/>
          </p:cNvPicPr>
          <p:nvPr/>
        </p:nvPicPr>
        <p:blipFill>
          <a:blip r:embed="rId2" cstate="print"/>
          <a:srcRect/>
          <a:stretch>
            <a:fillRect/>
          </a:stretch>
        </p:blipFill>
        <p:spPr bwMode="auto">
          <a:xfrm>
            <a:off x="4002881" y="5562600"/>
            <a:ext cx="1331119" cy="990600"/>
          </a:xfrm>
          <a:prstGeom prst="rect">
            <a:avLst/>
          </a:prstGeom>
          <a:noFill/>
          <a:ln w="9525">
            <a:noFill/>
            <a:miter lim="800000"/>
            <a:headEnd/>
            <a:tailEnd/>
          </a:ln>
        </p:spPr>
      </p:pic>
      <p:pic>
        <p:nvPicPr>
          <p:cNvPr id="1030" name="Picture 6"/>
          <p:cNvPicPr>
            <a:picLocks noChangeAspect="1" noChangeArrowheads="1"/>
          </p:cNvPicPr>
          <p:nvPr/>
        </p:nvPicPr>
        <p:blipFill>
          <a:blip r:embed="rId3" cstate="print"/>
          <a:srcRect/>
          <a:stretch>
            <a:fillRect/>
          </a:stretch>
        </p:blipFill>
        <p:spPr bwMode="auto">
          <a:xfrm>
            <a:off x="6172200" y="5410200"/>
            <a:ext cx="2286000" cy="1183105"/>
          </a:xfrm>
          <a:prstGeom prst="rect">
            <a:avLst/>
          </a:prstGeom>
          <a:noFill/>
          <a:ln w="9525">
            <a:noFill/>
            <a:miter lim="800000"/>
            <a:headEnd/>
            <a:tailEnd/>
          </a:ln>
        </p:spPr>
      </p:pic>
      <p:pic>
        <p:nvPicPr>
          <p:cNvPr id="1031" name="Picture 7"/>
          <p:cNvPicPr>
            <a:picLocks noChangeAspect="1" noChangeArrowheads="1"/>
          </p:cNvPicPr>
          <p:nvPr/>
        </p:nvPicPr>
        <p:blipFill>
          <a:blip r:embed="rId4" cstate="print"/>
          <a:srcRect/>
          <a:stretch>
            <a:fillRect/>
          </a:stretch>
        </p:blipFill>
        <p:spPr bwMode="auto">
          <a:xfrm>
            <a:off x="762000" y="5029200"/>
            <a:ext cx="2209800" cy="1657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704088"/>
            <a:ext cx="8229600" cy="1658112"/>
          </a:xfrm>
        </p:spPr>
        <p:txBody>
          <a:bodyPr>
            <a:normAutofit fontScale="90000"/>
          </a:bodyPr>
          <a:lstStyle/>
          <a:p>
            <a:pPr algn="ctr"/>
            <a:r>
              <a:rPr lang="en-US" sz="5500" b="1" dirty="0" smtClean="0">
                <a:latin typeface="AR CHRISTY" pitchFamily="2" charset="0"/>
              </a:rPr>
              <a:t>Evaluate Advantages and Disadvantages</a:t>
            </a:r>
            <a:endParaRPr lang="en-US" sz="5500" b="1" dirty="0">
              <a:latin typeface="AR CHRISTY" pitchFamily="2" charset="0"/>
            </a:endParaRPr>
          </a:p>
        </p:txBody>
      </p:sp>
      <p:sp>
        <p:nvSpPr>
          <p:cNvPr id="5" name="Content Placeholder 2"/>
          <p:cNvSpPr>
            <a:spLocks noGrp="1"/>
          </p:cNvSpPr>
          <p:nvPr>
            <p:ph idx="1"/>
          </p:nvPr>
        </p:nvSpPr>
        <p:spPr>
          <a:xfrm>
            <a:off x="457200" y="2438400"/>
            <a:ext cx="8229600" cy="4389120"/>
          </a:xfrm>
        </p:spPr>
        <p:txBody>
          <a:bodyPr/>
          <a:lstStyle/>
          <a:p>
            <a:pPr marL="0" indent="0" algn="ctr">
              <a:buNone/>
            </a:pPr>
            <a:r>
              <a:rPr lang="en-US" dirty="0" smtClean="0"/>
              <a:t>Weigh the Advantages and Disadvantages of each Choice.  Determine what will result in the best outcome.</a:t>
            </a:r>
          </a:p>
          <a:p>
            <a:pPr marL="0" indent="0" algn="ctr">
              <a:buNone/>
            </a:pPr>
            <a:endParaRPr lang="en-US" dirty="0" smtClean="0"/>
          </a:p>
          <a:p>
            <a:pPr marL="0" indent="0" algn="ctr">
              <a:buNone/>
            </a:pPr>
            <a:endParaRPr lang="en-US" dirty="0" smtClean="0"/>
          </a:p>
          <a:p>
            <a:pPr marL="0" indent="0" algn="ctr">
              <a:buNone/>
            </a:pPr>
            <a:endParaRPr lang="en-US" dirty="0" smtClean="0"/>
          </a:p>
        </p:txBody>
      </p:sp>
      <p:pic>
        <p:nvPicPr>
          <p:cNvPr id="2052" name="Picture 4"/>
          <p:cNvPicPr>
            <a:picLocks noChangeAspect="1" noChangeArrowheads="1"/>
          </p:cNvPicPr>
          <p:nvPr/>
        </p:nvPicPr>
        <p:blipFill>
          <a:blip r:embed="rId2" cstate="print"/>
          <a:srcRect/>
          <a:stretch>
            <a:fillRect/>
          </a:stretch>
        </p:blipFill>
        <p:spPr bwMode="auto">
          <a:xfrm>
            <a:off x="457200" y="4419600"/>
            <a:ext cx="2449464" cy="1961523"/>
          </a:xfrm>
          <a:prstGeom prst="rect">
            <a:avLst/>
          </a:prstGeom>
          <a:noFill/>
          <a:ln w="9525">
            <a:noFill/>
            <a:miter lim="800000"/>
            <a:headEnd/>
            <a:tailEnd/>
          </a:ln>
        </p:spPr>
      </p:pic>
      <p:sp>
        <p:nvSpPr>
          <p:cNvPr id="8" name="TextBox 7"/>
          <p:cNvSpPr txBox="1"/>
          <p:nvPr/>
        </p:nvSpPr>
        <p:spPr>
          <a:xfrm>
            <a:off x="762000" y="3886200"/>
            <a:ext cx="1828800" cy="523220"/>
          </a:xfrm>
          <a:prstGeom prst="rect">
            <a:avLst/>
          </a:prstGeom>
          <a:noFill/>
        </p:spPr>
        <p:txBody>
          <a:bodyPr wrap="square" rtlCol="0">
            <a:spAutoFit/>
          </a:bodyPr>
          <a:lstStyle/>
          <a:p>
            <a:pPr algn="ctr"/>
            <a:r>
              <a:rPr lang="en-US" sz="2800" b="1" dirty="0" smtClean="0">
                <a:solidFill>
                  <a:schemeClr val="accent1">
                    <a:lumMod val="50000"/>
                  </a:schemeClr>
                </a:solidFill>
                <a:latin typeface="AR CHRISTY" pitchFamily="2" charset="0"/>
              </a:rPr>
              <a:t>Home</a:t>
            </a:r>
            <a:endParaRPr lang="en-US" sz="2800" b="1" dirty="0">
              <a:solidFill>
                <a:schemeClr val="accent1">
                  <a:lumMod val="50000"/>
                </a:schemeClr>
              </a:solidFill>
              <a:latin typeface="AR CHRISTY" pitchFamily="2" charset="0"/>
            </a:endParaRPr>
          </a:p>
        </p:txBody>
      </p:sp>
      <p:sp>
        <p:nvSpPr>
          <p:cNvPr id="9" name="TextBox 8"/>
          <p:cNvSpPr txBox="1"/>
          <p:nvPr/>
        </p:nvSpPr>
        <p:spPr>
          <a:xfrm>
            <a:off x="2971800" y="3886200"/>
            <a:ext cx="3200400" cy="523220"/>
          </a:xfrm>
          <a:prstGeom prst="rect">
            <a:avLst/>
          </a:prstGeom>
          <a:noFill/>
        </p:spPr>
        <p:txBody>
          <a:bodyPr wrap="square" rtlCol="0">
            <a:spAutoFit/>
          </a:bodyPr>
          <a:lstStyle/>
          <a:p>
            <a:pPr algn="ctr"/>
            <a:r>
              <a:rPr lang="en-US" sz="2800" b="1" dirty="0" smtClean="0">
                <a:solidFill>
                  <a:schemeClr val="accent1">
                    <a:lumMod val="50000"/>
                  </a:schemeClr>
                </a:solidFill>
                <a:latin typeface="AR CHRISTY" pitchFamily="2" charset="0"/>
              </a:rPr>
              <a:t>Food </a:t>
            </a:r>
            <a:r>
              <a:rPr lang="en-US" sz="2800" b="1" dirty="0" smtClean="0">
                <a:solidFill>
                  <a:schemeClr val="accent1">
                    <a:lumMod val="50000"/>
                  </a:schemeClr>
                </a:solidFill>
                <a:latin typeface="AR CHRISTY" pitchFamily="2" charset="0"/>
              </a:rPr>
              <a:t>Court</a:t>
            </a:r>
            <a:endParaRPr lang="en-US" sz="2800" b="1" dirty="0">
              <a:solidFill>
                <a:schemeClr val="accent1">
                  <a:lumMod val="50000"/>
                </a:schemeClr>
              </a:solidFill>
              <a:latin typeface="AR CHRISTY" pitchFamily="2" charset="0"/>
            </a:endParaRPr>
          </a:p>
        </p:txBody>
      </p:sp>
      <p:sp>
        <p:nvSpPr>
          <p:cNvPr id="10" name="TextBox 9"/>
          <p:cNvSpPr txBox="1"/>
          <p:nvPr/>
        </p:nvSpPr>
        <p:spPr>
          <a:xfrm>
            <a:off x="6096000" y="3886200"/>
            <a:ext cx="2819400" cy="523220"/>
          </a:xfrm>
          <a:prstGeom prst="rect">
            <a:avLst/>
          </a:prstGeom>
          <a:noFill/>
        </p:spPr>
        <p:txBody>
          <a:bodyPr wrap="square" rtlCol="0">
            <a:spAutoFit/>
          </a:bodyPr>
          <a:lstStyle/>
          <a:p>
            <a:pPr algn="ctr"/>
            <a:r>
              <a:rPr lang="en-US" sz="2800" b="1" dirty="0" smtClean="0">
                <a:solidFill>
                  <a:schemeClr val="accent1">
                    <a:lumMod val="50000"/>
                  </a:schemeClr>
                </a:solidFill>
                <a:latin typeface="AR CHRISTY" pitchFamily="2" charset="0"/>
              </a:rPr>
              <a:t>Fast Food</a:t>
            </a:r>
            <a:endParaRPr lang="en-US" sz="2800" b="1" dirty="0">
              <a:solidFill>
                <a:schemeClr val="accent1">
                  <a:lumMod val="50000"/>
                </a:schemeClr>
              </a:solidFill>
              <a:latin typeface="AR CHRISTY" pitchFamily="2" charset="0"/>
            </a:endParaRPr>
          </a:p>
        </p:txBody>
      </p:sp>
      <p:pic>
        <p:nvPicPr>
          <p:cNvPr id="11" name="Picture 4"/>
          <p:cNvPicPr>
            <a:picLocks noChangeAspect="1" noChangeArrowheads="1"/>
          </p:cNvPicPr>
          <p:nvPr/>
        </p:nvPicPr>
        <p:blipFill>
          <a:blip r:embed="rId2" cstate="print"/>
          <a:srcRect/>
          <a:stretch>
            <a:fillRect/>
          </a:stretch>
        </p:blipFill>
        <p:spPr bwMode="auto">
          <a:xfrm>
            <a:off x="3417936" y="4419600"/>
            <a:ext cx="2449464" cy="1961523"/>
          </a:xfrm>
          <a:prstGeom prst="rect">
            <a:avLst/>
          </a:prstGeom>
          <a:noFill/>
          <a:ln w="9525">
            <a:noFill/>
            <a:miter lim="800000"/>
            <a:headEnd/>
            <a:tailEnd/>
          </a:ln>
        </p:spPr>
      </p:pic>
      <p:pic>
        <p:nvPicPr>
          <p:cNvPr id="12" name="Picture 4"/>
          <p:cNvPicPr>
            <a:picLocks noChangeAspect="1" noChangeArrowheads="1"/>
          </p:cNvPicPr>
          <p:nvPr/>
        </p:nvPicPr>
        <p:blipFill>
          <a:blip r:embed="rId2" cstate="print"/>
          <a:srcRect/>
          <a:stretch>
            <a:fillRect/>
          </a:stretch>
        </p:blipFill>
        <p:spPr bwMode="auto">
          <a:xfrm>
            <a:off x="6324600" y="4419600"/>
            <a:ext cx="2449464" cy="196152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r>
              <a:rPr lang="en-US" sz="5500" b="1" dirty="0" smtClean="0">
                <a:latin typeface="AR CHRISTY" pitchFamily="2" charset="0"/>
              </a:rPr>
              <a:t>Make a Choice</a:t>
            </a:r>
            <a:endParaRPr lang="en-US" sz="5500" b="1" dirty="0">
              <a:latin typeface="AR CHRISTY" pitchFamily="2" charset="0"/>
            </a:endParaRPr>
          </a:p>
        </p:txBody>
      </p:sp>
      <p:sp>
        <p:nvSpPr>
          <p:cNvPr id="5" name="Content Placeholder 2"/>
          <p:cNvSpPr>
            <a:spLocks noGrp="1"/>
          </p:cNvSpPr>
          <p:nvPr>
            <p:ph idx="1"/>
          </p:nvPr>
        </p:nvSpPr>
        <p:spPr>
          <a:xfrm>
            <a:off x="457200" y="1935480"/>
            <a:ext cx="8229600" cy="4389120"/>
          </a:xfrm>
        </p:spPr>
        <p:txBody>
          <a:bodyPr/>
          <a:lstStyle/>
          <a:p>
            <a:pPr marL="0" indent="0" algn="ctr">
              <a:buNone/>
            </a:pPr>
            <a:r>
              <a:rPr lang="en-US" dirty="0" smtClean="0"/>
              <a:t>You can debate as much as like, but you have to make a decision.  The first 3 steps will help you determine what you or the business feel will be the best choice.</a:t>
            </a:r>
          </a:p>
          <a:p>
            <a:pPr marL="0" indent="0" algn="ctr">
              <a:buNone/>
            </a:pPr>
            <a:endParaRPr lang="en-US" dirty="0" smtClean="0"/>
          </a:p>
          <a:p>
            <a:pPr marL="0" indent="0">
              <a:buNone/>
            </a:pPr>
            <a:r>
              <a:rPr lang="en-US" sz="3600" b="1" dirty="0" smtClean="0">
                <a:solidFill>
                  <a:schemeClr val="tx2"/>
                </a:solidFill>
                <a:latin typeface="AR CHRISTY" pitchFamily="2" charset="0"/>
                <a:ea typeface="+mj-ea"/>
                <a:cs typeface="+mj-cs"/>
              </a:rPr>
              <a:t>Example:  </a:t>
            </a:r>
            <a:r>
              <a:rPr lang="en-US" dirty="0" smtClean="0"/>
              <a:t>You decided, after weighing all of your options, to wait until you go home to eat dinner and save the $15 for another time.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r>
              <a:rPr lang="en-US" sz="5500" b="1" dirty="0" smtClean="0">
                <a:latin typeface="AR CHRISTY" pitchFamily="2" charset="0"/>
              </a:rPr>
              <a:t>Act on your Choice</a:t>
            </a:r>
            <a:endParaRPr lang="en-US" sz="5500" b="1" dirty="0">
              <a:latin typeface="AR CHRISTY" pitchFamily="2" charset="0"/>
            </a:endParaRPr>
          </a:p>
        </p:txBody>
      </p:sp>
      <p:sp>
        <p:nvSpPr>
          <p:cNvPr id="5" name="Content Placeholder 2"/>
          <p:cNvSpPr>
            <a:spLocks noGrp="1"/>
          </p:cNvSpPr>
          <p:nvPr>
            <p:ph idx="1"/>
          </p:nvPr>
        </p:nvSpPr>
        <p:spPr>
          <a:xfrm>
            <a:off x="457200" y="1935480"/>
            <a:ext cx="8229600" cy="4389120"/>
          </a:xfrm>
        </p:spPr>
        <p:txBody>
          <a:bodyPr/>
          <a:lstStyle/>
          <a:p>
            <a:pPr marL="0" indent="0" algn="ctr">
              <a:buNone/>
            </a:pPr>
            <a:r>
              <a:rPr lang="en-US" dirty="0" smtClean="0"/>
              <a:t>Now go do it.  Actually take the steps to implement your choice.  This is not the time to rethink your choice.  You need to make sure the choice is being acted on correctly and with all your focus.</a:t>
            </a:r>
          </a:p>
          <a:p>
            <a:pPr marL="0" indent="0" algn="ctr">
              <a:buNone/>
            </a:pPr>
            <a:endParaRPr lang="en-US" dirty="0" smtClean="0"/>
          </a:p>
          <a:p>
            <a:pPr marL="0" indent="0">
              <a:buNone/>
            </a:pPr>
            <a:r>
              <a:rPr lang="en-US" sz="3600" b="1" dirty="0" smtClean="0">
                <a:solidFill>
                  <a:schemeClr val="tx2"/>
                </a:solidFill>
                <a:latin typeface="AR CHRISTY" pitchFamily="2" charset="0"/>
                <a:ea typeface="+mj-ea"/>
                <a:cs typeface="+mj-cs"/>
              </a:rPr>
              <a:t>Example:  </a:t>
            </a:r>
            <a:r>
              <a:rPr lang="en-US" dirty="0" smtClean="0"/>
              <a:t>You leave the mall and get into your car to drive home for dinner that is being prepared for you.</a:t>
            </a:r>
            <a:endParaRPr lang="en-US" dirty="0"/>
          </a:p>
        </p:txBody>
      </p:sp>
      <p:cxnSp>
        <p:nvCxnSpPr>
          <p:cNvPr id="8" name="Straight Connector 7"/>
          <p:cNvCxnSpPr/>
          <p:nvPr/>
        </p:nvCxnSpPr>
        <p:spPr>
          <a:xfrm>
            <a:off x="2286000" y="57150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438400" y="58674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209800" y="6019800"/>
            <a:ext cx="17526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590800" y="5562600"/>
            <a:ext cx="17526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04800" y="6172200"/>
            <a:ext cx="8610600" cy="304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5" name="Picture 3" descr="C:\Users\User\AppData\Local\Microsoft\Windows\Temporary Internet Files\Content.IE5\K8PL2PMP\MC900437099[1].png"/>
          <p:cNvPicPr>
            <a:picLocks noChangeAspect="1" noChangeArrowheads="1"/>
          </p:cNvPicPr>
          <p:nvPr/>
        </p:nvPicPr>
        <p:blipFill>
          <a:blip r:embed="rId2" cstate="print"/>
          <a:srcRect/>
          <a:stretch>
            <a:fillRect/>
          </a:stretch>
        </p:blipFill>
        <p:spPr bwMode="auto">
          <a:xfrm>
            <a:off x="4419600" y="4343400"/>
            <a:ext cx="2743200" cy="2743200"/>
          </a:xfrm>
          <a:prstGeom prst="rect">
            <a:avLst/>
          </a:prstGeom>
          <a:noFill/>
        </p:spPr>
      </p:pic>
      <p:sp>
        <p:nvSpPr>
          <p:cNvPr id="13" name="Rectangle 12"/>
          <p:cNvSpPr/>
          <p:nvPr/>
        </p:nvSpPr>
        <p:spPr>
          <a:xfrm>
            <a:off x="2133600" y="6278881"/>
            <a:ext cx="609600" cy="45719"/>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09600" y="6278881"/>
            <a:ext cx="609600" cy="45719"/>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3505200" y="6278881"/>
            <a:ext cx="609600" cy="45719"/>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876800" y="6278881"/>
            <a:ext cx="609600" cy="45719"/>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248400" y="6278881"/>
            <a:ext cx="609600" cy="45719"/>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696200" y="6278881"/>
            <a:ext cx="609600" cy="45719"/>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ctr"/>
            <a:r>
              <a:rPr lang="en-US" sz="5500" b="1" dirty="0" smtClean="0">
                <a:latin typeface="AR CHRISTY" pitchFamily="2" charset="0"/>
              </a:rPr>
              <a:t>Review your Decision</a:t>
            </a:r>
            <a:endParaRPr lang="en-US" sz="5500" b="1" dirty="0">
              <a:latin typeface="AR CHRISTY" pitchFamily="2" charset="0"/>
            </a:endParaRPr>
          </a:p>
        </p:txBody>
      </p:sp>
      <p:sp>
        <p:nvSpPr>
          <p:cNvPr id="5" name="Content Placeholder 2"/>
          <p:cNvSpPr>
            <a:spLocks noGrp="1"/>
          </p:cNvSpPr>
          <p:nvPr>
            <p:ph idx="1"/>
          </p:nvPr>
        </p:nvSpPr>
        <p:spPr>
          <a:xfrm>
            <a:off x="304800" y="1935480"/>
            <a:ext cx="8534400" cy="4389120"/>
          </a:xfrm>
        </p:spPr>
        <p:txBody>
          <a:bodyPr>
            <a:normAutofit lnSpcReduction="10000"/>
          </a:bodyPr>
          <a:lstStyle/>
          <a:p>
            <a:pPr marL="0" indent="0" algn="ctr">
              <a:buNone/>
            </a:pPr>
            <a:r>
              <a:rPr lang="en-US" dirty="0" smtClean="0"/>
              <a:t>After you act on your decision, now you can take the time to review the choice that you made and determine its success or its failure.  The decision’s results will help you in later problems that you face on what you should do.</a:t>
            </a:r>
          </a:p>
          <a:p>
            <a:pPr marL="0" indent="0" algn="ctr">
              <a:buNone/>
            </a:pPr>
            <a:endParaRPr lang="en-US" dirty="0" smtClean="0"/>
          </a:p>
          <a:p>
            <a:pPr marL="0" indent="0">
              <a:buNone/>
            </a:pPr>
            <a:r>
              <a:rPr lang="en-US" sz="3600" b="1" dirty="0" smtClean="0">
                <a:solidFill>
                  <a:schemeClr val="tx2"/>
                </a:solidFill>
                <a:latin typeface="AR CHRISTY" pitchFamily="2" charset="0"/>
                <a:ea typeface="+mj-ea"/>
                <a:cs typeface="+mj-cs"/>
              </a:rPr>
              <a:t>Example:  </a:t>
            </a:r>
            <a:r>
              <a:rPr lang="en-US" dirty="0" smtClean="0"/>
              <a:t>Going home to eat was a great decision because it allowed me to save the $15 that I had, and now I can go to the movies this weekend.  Plus, nothing beats mom’s cooking.  The decision will probably be </a:t>
            </a:r>
            <a:r>
              <a:rPr lang="en-US" smtClean="0"/>
              <a:t>made again.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72</TotalTime>
  <Words>403</Words>
  <Application>Microsoft Macintosh PowerPoint</Application>
  <PresentationFormat>On-screen Show (4:3)</PresentationFormat>
  <Paragraphs>32</Paragraphs>
  <Slides>7</Slides>
  <Notes>0</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Flow</vt:lpstr>
      <vt:lpstr>The Decision Making Process</vt:lpstr>
      <vt:lpstr>Define the Problem</vt:lpstr>
      <vt:lpstr>Identify the Choices</vt:lpstr>
      <vt:lpstr>Evaluate Advantages and Disadvantages</vt:lpstr>
      <vt:lpstr>Make a Choice</vt:lpstr>
      <vt:lpstr>Act on your Choice</vt:lpstr>
      <vt:lpstr>Review your Decision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Decision Making Process</dc:title>
  <dc:creator>User</dc:creator>
  <cp:lastModifiedBy>David Combs</cp:lastModifiedBy>
  <cp:revision>12</cp:revision>
  <dcterms:created xsi:type="dcterms:W3CDTF">2011-08-25T00:17:42Z</dcterms:created>
  <dcterms:modified xsi:type="dcterms:W3CDTF">2011-08-25T00:26:52Z</dcterms:modified>
</cp:coreProperties>
</file>